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3" r:id="rId8"/>
    <p:sldId id="262" r:id="rId9"/>
    <p:sldId id="264" r:id="rId10"/>
    <p:sldId id="270" r:id="rId11"/>
    <p:sldId id="272" r:id="rId12"/>
    <p:sldId id="265" r:id="rId13"/>
    <p:sldId id="273" r:id="rId14"/>
    <p:sldId id="266" r:id="rId15"/>
    <p:sldId id="267" r:id="rId16"/>
    <p:sldId id="271" r:id="rId17"/>
    <p:sldId id="268" r:id="rId18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F12"/>
    <a:srgbClr val="06050F"/>
    <a:srgbClr val="120F2B"/>
    <a:srgbClr val="181E26"/>
    <a:srgbClr val="0000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8" d="100"/>
          <a:sy n="48" d="100"/>
        </p:scale>
        <p:origin x="132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C4BE5-72F1-42D8-97B4-C65CC27B019C}" type="datetimeFigureOut">
              <a:rPr lang="es-AR" smtClean="0"/>
              <a:t>19/5/2017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8F34-EEAF-4FB5-BD89-086632983FA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4095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C4BE5-72F1-42D8-97B4-C65CC27B019C}" type="datetimeFigureOut">
              <a:rPr lang="es-AR" smtClean="0"/>
              <a:t>19/5/2017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8F34-EEAF-4FB5-BD89-086632983FA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14361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C4BE5-72F1-42D8-97B4-C65CC27B019C}" type="datetimeFigureOut">
              <a:rPr lang="es-AR" smtClean="0"/>
              <a:t>19/5/2017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8F34-EEAF-4FB5-BD89-086632983FA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30938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C4BE5-72F1-42D8-97B4-C65CC27B019C}" type="datetimeFigureOut">
              <a:rPr lang="es-AR" smtClean="0"/>
              <a:t>19/5/2017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8F34-EEAF-4FB5-BD89-086632983FA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7985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C4BE5-72F1-42D8-97B4-C65CC27B019C}" type="datetimeFigureOut">
              <a:rPr lang="es-AR" smtClean="0"/>
              <a:t>19/5/2017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8F34-EEAF-4FB5-BD89-086632983FA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2105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C4BE5-72F1-42D8-97B4-C65CC27B019C}" type="datetimeFigureOut">
              <a:rPr lang="es-AR" smtClean="0"/>
              <a:t>19/5/2017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8F34-EEAF-4FB5-BD89-086632983FA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2797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C4BE5-72F1-42D8-97B4-C65CC27B019C}" type="datetimeFigureOut">
              <a:rPr lang="es-AR" smtClean="0"/>
              <a:t>19/5/2017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8F34-EEAF-4FB5-BD89-086632983FA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45565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C4BE5-72F1-42D8-97B4-C65CC27B019C}" type="datetimeFigureOut">
              <a:rPr lang="es-AR" smtClean="0"/>
              <a:t>19/5/2017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8F34-EEAF-4FB5-BD89-086632983FA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29739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C4BE5-72F1-42D8-97B4-C65CC27B019C}" type="datetimeFigureOut">
              <a:rPr lang="es-AR" smtClean="0"/>
              <a:t>19/5/2017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8F34-EEAF-4FB5-BD89-086632983FA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4722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C4BE5-72F1-42D8-97B4-C65CC27B019C}" type="datetimeFigureOut">
              <a:rPr lang="es-AR" smtClean="0"/>
              <a:t>19/5/2017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8F34-EEAF-4FB5-BD89-086632983FA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77020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C4BE5-72F1-42D8-97B4-C65CC27B019C}" type="datetimeFigureOut">
              <a:rPr lang="es-AR" smtClean="0"/>
              <a:t>19/5/2017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8F34-EEAF-4FB5-BD89-086632983FA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18557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C4BE5-72F1-42D8-97B4-C65CC27B019C}" type="datetimeFigureOut">
              <a:rPr lang="es-AR" smtClean="0"/>
              <a:t>19/5/2017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B8F34-EEAF-4FB5-BD89-086632983FA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554207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17051"/>
            <a:ext cx="12192000" cy="838784"/>
          </a:xfrm>
        </p:spPr>
        <p:txBody>
          <a:bodyPr>
            <a:normAutofit/>
          </a:bodyPr>
          <a:lstStyle/>
          <a:p>
            <a:r>
              <a:rPr lang="es-ES" sz="4000" b="1" dirty="0" smtClean="0"/>
              <a:t>¿De qué hablamos cuando hablamos de ‘aulas virtuales’?</a:t>
            </a:r>
            <a:endParaRPr lang="es-AR" sz="40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1337" y="5569029"/>
            <a:ext cx="6577264" cy="685800"/>
          </a:xfrm>
        </p:spPr>
        <p:txBody>
          <a:bodyPr>
            <a:normAutofit/>
          </a:bodyPr>
          <a:lstStyle/>
          <a:p>
            <a:r>
              <a:rPr lang="es-ES" sz="3200" dirty="0" smtClean="0"/>
              <a:t>La construcción del objeto de estudio</a:t>
            </a:r>
            <a:endParaRPr lang="es-AR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0495"/>
            <a:ext cx="12192000" cy="452387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39639"/>
            <a:ext cx="2577345" cy="1523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Subtítulo 2"/>
          <p:cNvSpPr txBox="1">
            <a:spLocks/>
          </p:cNvSpPr>
          <p:nvPr/>
        </p:nvSpPr>
        <p:spPr>
          <a:xfrm>
            <a:off x="2577345" y="6106534"/>
            <a:ext cx="9674157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PI 04-V088: Educación mediada por tecnología: espacios, sujetos y prácticas</a:t>
            </a:r>
            <a:endParaRPr lang="es-AR" dirty="0"/>
          </a:p>
        </p:txBody>
      </p:sp>
      <p:sp>
        <p:nvSpPr>
          <p:cNvPr id="7" name="Rectángulo 6"/>
          <p:cNvSpPr/>
          <p:nvPr/>
        </p:nvSpPr>
        <p:spPr>
          <a:xfrm>
            <a:off x="5953105" y="6515100"/>
            <a:ext cx="3903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b="1" dirty="0">
                <a:solidFill>
                  <a:srgbClr val="111111"/>
                </a:solidFill>
                <a:latin typeface="Roboto"/>
              </a:rPr>
              <a:t>DOI: </a:t>
            </a:r>
            <a:r>
              <a:rPr lang="es-AR" b="1" dirty="0">
                <a:solidFill>
                  <a:srgbClr val="77A631"/>
                </a:solidFill>
                <a:latin typeface="Roboto"/>
              </a:rPr>
              <a:t>10.13140/RG.2.2.26516.50560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06705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204537" y="253418"/>
            <a:ext cx="11065042" cy="561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/>
              <a:t>La focalización</a:t>
            </a:r>
            <a:endParaRPr lang="es-AR" sz="4000" b="1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04537" y="818147"/>
            <a:ext cx="11149263" cy="24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625642" y="1347537"/>
            <a:ext cx="246647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/>
              <a:t>La tensión entre el movimiento del </a:t>
            </a:r>
            <a:r>
              <a:rPr lang="es-AR" sz="2400" dirty="0" err="1"/>
              <a:t>focalizador</a:t>
            </a:r>
            <a:r>
              <a:rPr lang="es-AR" sz="2400" dirty="0"/>
              <a:t> y las limitaciones que le impone su mirada permite que los aspectos estructurales y formales del objeto adquieran significado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031" y="842211"/>
            <a:ext cx="5137528" cy="4109019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842" y="3341615"/>
            <a:ext cx="4174958" cy="326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053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204537" y="253418"/>
            <a:ext cx="11065042" cy="561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/>
              <a:t>La riqueza de los ‘Modos’ semióticos</a:t>
            </a:r>
            <a:endParaRPr lang="es-AR" sz="4000" b="1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04537" y="818147"/>
            <a:ext cx="11149263" cy="24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409074" y="1419726"/>
            <a:ext cx="243037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Diversos modos de comunicación que se articulan ente sí para crear significado </a:t>
            </a:r>
            <a:endParaRPr lang="es-AR" sz="28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424" y="984776"/>
            <a:ext cx="7606376" cy="570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3289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74" y="0"/>
            <a:ext cx="7194883" cy="685800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9878578" y="0"/>
            <a:ext cx="2313422" cy="85100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" sz="2400" dirty="0" smtClean="0">
              <a:solidFill>
                <a:schemeClr val="bg1"/>
              </a:solidFill>
            </a:endParaRPr>
          </a:p>
          <a:p>
            <a:endParaRPr lang="es-ES" sz="2400" dirty="0" smtClean="0">
              <a:solidFill>
                <a:schemeClr val="bg1"/>
              </a:solidFill>
            </a:endParaRPr>
          </a:p>
          <a:p>
            <a:r>
              <a:rPr lang="es-ES" sz="3200" dirty="0" smtClean="0"/>
              <a:t>Categorías semióticas básicas:</a:t>
            </a:r>
          </a:p>
          <a:p>
            <a:r>
              <a:rPr lang="es-ES" sz="2800" dirty="0" smtClean="0"/>
              <a:t> </a:t>
            </a:r>
          </a:p>
          <a:p>
            <a:endParaRPr lang="es-ES" sz="2800" dirty="0" smtClean="0"/>
          </a:p>
          <a:p>
            <a:r>
              <a:rPr lang="es-ES" sz="3200" dirty="0" smtClean="0"/>
              <a:t>Estructura:</a:t>
            </a:r>
          </a:p>
          <a:p>
            <a:r>
              <a:rPr lang="es-ES" sz="3200" dirty="0" smtClean="0"/>
              <a:t>- Pantalla</a:t>
            </a:r>
          </a:p>
          <a:p>
            <a:r>
              <a:rPr lang="es-ES" sz="3200" dirty="0" smtClean="0"/>
              <a:t>- Bloque</a:t>
            </a:r>
          </a:p>
          <a:p>
            <a:pPr lvl="1"/>
            <a:r>
              <a:rPr lang="es-ES" sz="3200" dirty="0" smtClean="0"/>
              <a:t>- Sub-   bloques</a:t>
            </a:r>
          </a:p>
          <a:p>
            <a:endParaRPr lang="es-ES" sz="2800" dirty="0">
              <a:solidFill>
                <a:schemeClr val="tx2">
                  <a:lumMod val="25000"/>
                </a:schemeClr>
              </a:solidFill>
            </a:endParaRPr>
          </a:p>
          <a:p>
            <a:endParaRPr lang="es-ES" sz="2800" dirty="0" smtClean="0">
              <a:solidFill>
                <a:schemeClr val="tx2">
                  <a:lumMod val="25000"/>
                </a:schemeClr>
              </a:solidFill>
            </a:endParaRPr>
          </a:p>
          <a:p>
            <a:endParaRPr lang="es-ES" sz="2800" dirty="0" smtClean="0">
              <a:solidFill>
                <a:schemeClr val="tx2">
                  <a:lumMod val="25000"/>
                </a:schemeClr>
              </a:solidFill>
            </a:endParaRPr>
          </a:p>
          <a:p>
            <a:endParaRPr lang="es-ES" sz="2800" dirty="0" smtClean="0">
              <a:solidFill>
                <a:schemeClr val="tx2">
                  <a:lumMod val="25000"/>
                </a:schemeClr>
              </a:solidFill>
            </a:endParaRPr>
          </a:p>
          <a:p>
            <a:endParaRPr lang="es-ES" sz="2800" dirty="0" smtClean="0">
              <a:solidFill>
                <a:schemeClr val="tx2">
                  <a:lumMod val="25000"/>
                </a:schemeClr>
              </a:solidFill>
            </a:endParaRPr>
          </a:p>
          <a:p>
            <a:endParaRPr lang="es-ES" sz="1100" dirty="0" smtClean="0">
              <a:solidFill>
                <a:schemeClr val="tx2">
                  <a:lumMod val="25000"/>
                </a:schemeClr>
              </a:solidFill>
            </a:endParaRPr>
          </a:p>
          <a:p>
            <a:endParaRPr lang="es-ES" dirty="0" smtClean="0">
              <a:solidFill>
                <a:schemeClr val="tx2">
                  <a:lumMod val="25000"/>
                </a:schemeClr>
              </a:solidFill>
            </a:endParaRPr>
          </a:p>
          <a:p>
            <a:endParaRPr lang="es-AR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743200"/>
            <a:ext cx="2695074" cy="187195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615158"/>
            <a:ext cx="2695072" cy="224284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95073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8477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204537" y="253418"/>
            <a:ext cx="11065042" cy="561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/>
              <a:t>‘Modos’ de comunicación en el aula de Moodle</a:t>
            </a:r>
            <a:endParaRPr lang="es-AR" sz="4000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9233"/>
            <a:ext cx="3429000" cy="577938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1" y="1059233"/>
            <a:ext cx="3982453" cy="577938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454" y="1059233"/>
            <a:ext cx="3858126" cy="5779388"/>
          </a:xfrm>
          <a:prstGeom prst="rect">
            <a:avLst/>
          </a:prstGeom>
        </p:spPr>
      </p:pic>
      <p:cxnSp>
        <p:nvCxnSpPr>
          <p:cNvPr id="8" name="Conector recto 7"/>
          <p:cNvCxnSpPr/>
          <p:nvPr/>
        </p:nvCxnSpPr>
        <p:spPr>
          <a:xfrm flipV="1">
            <a:off x="204537" y="818147"/>
            <a:ext cx="11149263" cy="24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660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204537" y="253418"/>
            <a:ext cx="11065042" cy="561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AR" sz="4000" b="1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56937" y="405818"/>
            <a:ext cx="11065042" cy="561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/>
              <a:t>Construcción del concepto desde la percepción del alumno virtual</a:t>
            </a:r>
            <a:endParaRPr lang="es-AR" sz="40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803" y="0"/>
            <a:ext cx="12292631" cy="6858000"/>
          </a:xfrm>
          <a:prstGeom prst="rect">
            <a:avLst/>
          </a:prstGeom>
        </p:spPr>
      </p:pic>
      <p:cxnSp>
        <p:nvCxnSpPr>
          <p:cNvPr id="7" name="Conector recto 6"/>
          <p:cNvCxnSpPr/>
          <p:nvPr/>
        </p:nvCxnSpPr>
        <p:spPr>
          <a:xfrm>
            <a:off x="445168" y="815121"/>
            <a:ext cx="10908632" cy="30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5012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73" y="338980"/>
            <a:ext cx="11166559" cy="6311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121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04537" y="1309415"/>
            <a:ext cx="4270341" cy="5632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s-ES" sz="2400" dirty="0" smtClean="0"/>
              <a:t>Utiliza lo conocido para resolver el problema.</a:t>
            </a:r>
          </a:p>
          <a:p>
            <a:pPr marL="342900" indent="-342900">
              <a:buFontTx/>
              <a:buChar char="-"/>
            </a:pPr>
            <a:r>
              <a:rPr lang="es-AR" sz="2400" dirty="0" smtClean="0"/>
              <a:t>Todavía</a:t>
            </a:r>
            <a:r>
              <a:rPr lang="es-AR" sz="2400" dirty="0"/>
              <a:t>, ve y mira desde afuera ese ‘aula’ que aún no es virtual. Comenzará a serlo cuando ‘entre’ y sienta la experiencia de ser alumno y estudiante en ese espacio y gaste tiempo dentro de él</a:t>
            </a:r>
            <a:r>
              <a:rPr lang="es-AR" sz="2400" dirty="0" smtClean="0"/>
              <a:t>.</a:t>
            </a:r>
          </a:p>
          <a:p>
            <a:endParaRPr lang="es-AR" sz="2400" dirty="0"/>
          </a:p>
          <a:p>
            <a:r>
              <a:rPr lang="es-AR" sz="2400" dirty="0" smtClean="0"/>
              <a:t> Así se </a:t>
            </a:r>
            <a:r>
              <a:rPr lang="es-AR" sz="2400" dirty="0"/>
              <a:t>activa lo que hoy se llama “virtualidad</a:t>
            </a:r>
            <a:r>
              <a:rPr lang="es-AR" sz="2400" dirty="0" smtClean="0"/>
              <a:t>”: una </a:t>
            </a:r>
            <a:r>
              <a:rPr lang="es-AR" sz="2400" dirty="0"/>
              <a:t>realidad que enriquece la propia realidad con nuevos objetos. </a:t>
            </a:r>
            <a:endParaRPr lang="es-AR" sz="2400" dirty="0" smtClean="0"/>
          </a:p>
          <a:p>
            <a:endParaRPr lang="es-AR" sz="24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204537" y="253418"/>
            <a:ext cx="11065042" cy="561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/>
              <a:t>Conclusiones parciales</a:t>
            </a:r>
            <a:endParaRPr lang="es-AR" sz="4000" b="1" dirty="0"/>
          </a:p>
        </p:txBody>
      </p:sp>
      <p:cxnSp>
        <p:nvCxnSpPr>
          <p:cNvPr id="6" name="Conector recto 5"/>
          <p:cNvCxnSpPr/>
          <p:nvPr/>
        </p:nvCxnSpPr>
        <p:spPr>
          <a:xfrm>
            <a:off x="204537" y="815121"/>
            <a:ext cx="1086050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878" y="815121"/>
            <a:ext cx="7621736" cy="588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183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204537" y="253418"/>
            <a:ext cx="11065042" cy="561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Síntesis construcción ‘aula virtual’ como objeto de estudio</a:t>
            </a:r>
            <a:endParaRPr lang="es-AR" sz="4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8" name="Conector recto 7"/>
          <p:cNvCxnSpPr/>
          <p:nvPr/>
        </p:nvCxnSpPr>
        <p:spPr>
          <a:xfrm>
            <a:off x="204537" y="815121"/>
            <a:ext cx="1086050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85208" y="2076819"/>
            <a:ext cx="702644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4400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</a:rPr>
              <a:t>Mirada + Visión + Focalización</a:t>
            </a:r>
            <a:endParaRPr lang="es-AR" sz="2800" dirty="0">
              <a:ln>
                <a:solidFill>
                  <a:schemeClr val="tx2">
                    <a:lumMod val="10000"/>
                  </a:schemeClr>
                </a:solidFill>
              </a:ln>
              <a:solidFill>
                <a:schemeClr val="bg1">
                  <a:lumMod val="95000"/>
                  <a:lumOff val="5000"/>
                </a:schemeClr>
              </a:solidFill>
              <a:latin typeface="+mj-lt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5208" y="2846261"/>
            <a:ext cx="702644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4400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</a:rPr>
              <a:t>Modos semióticos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85208" y="3658019"/>
            <a:ext cx="8121784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4400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</a:rPr>
              <a:t>Expresión escrita como ‘soporte’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85208" y="4398160"/>
            <a:ext cx="7958946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4200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</a:rPr>
              <a:t>Habilidades básicas en TIC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02267" y="5135160"/>
            <a:ext cx="119874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</a:rPr>
              <a:t>Ampliación </a:t>
            </a:r>
            <a:r>
              <a:rPr lang="es-ES" sz="4000" dirty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</a:rPr>
              <a:t>de ‘competencias’</a:t>
            </a:r>
          </a:p>
          <a:p>
            <a:endParaRPr lang="es-AR" sz="4000" dirty="0"/>
          </a:p>
        </p:txBody>
      </p:sp>
      <p:sp>
        <p:nvSpPr>
          <p:cNvPr id="3" name="Rectángulo 2"/>
          <p:cNvSpPr/>
          <p:nvPr/>
        </p:nvSpPr>
        <p:spPr>
          <a:xfrm>
            <a:off x="3309267" y="6463600"/>
            <a:ext cx="3903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b="1" dirty="0">
                <a:solidFill>
                  <a:srgbClr val="111111"/>
                </a:solidFill>
                <a:latin typeface="Roboto"/>
              </a:rPr>
              <a:t>DOI: </a:t>
            </a:r>
            <a:r>
              <a:rPr lang="es-AR" b="1" dirty="0">
                <a:solidFill>
                  <a:srgbClr val="77A631"/>
                </a:solidFill>
                <a:latin typeface="Roboto"/>
              </a:rPr>
              <a:t>10.13140/RG.2.2.26516.50560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9326160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7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703"/>
            <a:ext cx="12192000" cy="685800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0" y="0"/>
            <a:ext cx="12192000" cy="561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/>
              <a:t>Definición de ‘aula virtual’ para la Psicología de la educación </a:t>
            </a:r>
            <a:endParaRPr lang="es-AR" sz="40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0" y="703952"/>
            <a:ext cx="2312126" cy="21852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AR" dirty="0">
              <a:solidFill>
                <a:schemeClr val="tx1"/>
              </a:solidFill>
            </a:endParaRPr>
          </a:p>
          <a:p>
            <a:r>
              <a:rPr lang="es-AR" dirty="0" smtClean="0">
                <a:solidFill>
                  <a:schemeClr val="tx1"/>
                </a:solidFill>
              </a:rPr>
              <a:t> </a:t>
            </a:r>
            <a:r>
              <a:rPr lang="es-AR" sz="2000" dirty="0" smtClean="0">
                <a:solidFill>
                  <a:schemeClr val="tx1"/>
                </a:solidFill>
              </a:rPr>
              <a:t>Ambientes de aprendizaje mediados por tecnología</a:t>
            </a:r>
          </a:p>
          <a:p>
            <a:endParaRPr lang="es-AR" sz="2000" dirty="0" smtClean="0">
              <a:solidFill>
                <a:schemeClr val="tx1"/>
              </a:solidFill>
            </a:endParaRPr>
          </a:p>
          <a:p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6531" y="2889166"/>
            <a:ext cx="19920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/>
              <a:t>computadora conectada a la Red,</a:t>
            </a:r>
          </a:p>
          <a:p>
            <a:pPr algn="ctr"/>
            <a:r>
              <a:rPr lang="es-ES" dirty="0" smtClean="0"/>
              <a:t>+</a:t>
            </a:r>
            <a:endParaRPr lang="es-AR" dirty="0"/>
          </a:p>
          <a:p>
            <a:r>
              <a:rPr lang="es-AR" dirty="0" smtClean="0"/>
              <a:t>conjunto de actividades con un alto ingrediente comunicativo</a:t>
            </a:r>
          </a:p>
          <a:p>
            <a:pPr algn="ctr"/>
            <a:r>
              <a:rPr lang="es-ES" dirty="0" smtClean="0"/>
              <a:t>+</a:t>
            </a:r>
            <a:endParaRPr lang="es-AR" dirty="0"/>
          </a:p>
          <a:p>
            <a:r>
              <a:rPr lang="es-AR" dirty="0" smtClean="0"/>
              <a:t>adquieren sentido en el contexto que proporciona esa tecnología.</a:t>
            </a:r>
            <a:endParaRPr lang="es-AR" dirty="0"/>
          </a:p>
        </p:txBody>
      </p:sp>
      <p:sp>
        <p:nvSpPr>
          <p:cNvPr id="10" name="CuadroTexto 9"/>
          <p:cNvSpPr txBox="1"/>
          <p:nvPr/>
        </p:nvSpPr>
        <p:spPr>
          <a:xfrm>
            <a:off x="8903300" y="280851"/>
            <a:ext cx="3166779" cy="13234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AR" dirty="0">
              <a:solidFill>
                <a:schemeClr val="tx1"/>
              </a:solidFill>
            </a:endParaRPr>
          </a:p>
          <a:p>
            <a:pPr algn="r"/>
            <a:r>
              <a:rPr lang="es-AR" dirty="0" smtClean="0">
                <a:solidFill>
                  <a:schemeClr val="tx1"/>
                </a:solidFill>
              </a:rPr>
              <a:t> </a:t>
            </a:r>
            <a:r>
              <a:rPr lang="es-AR" sz="2400" b="1" dirty="0" smtClean="0">
                <a:solidFill>
                  <a:schemeClr val="tx1"/>
                </a:solidFill>
              </a:rPr>
              <a:t>Elena </a:t>
            </a:r>
            <a:r>
              <a:rPr lang="es-AR" sz="2400" b="1" dirty="0" err="1" smtClean="0">
                <a:solidFill>
                  <a:schemeClr val="tx1"/>
                </a:solidFill>
              </a:rPr>
              <a:t>Barberà</a:t>
            </a:r>
            <a:r>
              <a:rPr lang="es-AR" sz="2400" b="1" dirty="0" smtClean="0">
                <a:solidFill>
                  <a:schemeClr val="tx1"/>
                </a:solidFill>
              </a:rPr>
              <a:t> (2000</a:t>
            </a:r>
            <a:r>
              <a:rPr lang="es-AR" sz="2000" dirty="0" smtClean="0">
                <a:solidFill>
                  <a:schemeClr val="tx1"/>
                </a:solidFill>
              </a:rPr>
              <a:t>)</a:t>
            </a:r>
          </a:p>
          <a:p>
            <a:endParaRPr lang="es-AR" sz="2000" dirty="0" smtClean="0">
              <a:solidFill>
                <a:schemeClr val="tx1"/>
              </a:solidFill>
            </a:endParaRPr>
          </a:p>
          <a:p>
            <a:endParaRPr lang="es-A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2015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288758" y="755"/>
            <a:ext cx="9841832" cy="561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/>
              <a:t>Definición de ‘aula virtual’ para la Filosofía educativa </a:t>
            </a:r>
            <a:endParaRPr lang="es-AR" sz="40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8450982" y="176257"/>
            <a:ext cx="3359216" cy="13234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AR" dirty="0">
              <a:solidFill>
                <a:schemeClr val="tx1"/>
              </a:solidFill>
            </a:endParaRPr>
          </a:p>
          <a:p>
            <a:pPr algn="r"/>
            <a:r>
              <a:rPr lang="es-AR" dirty="0" smtClean="0">
                <a:solidFill>
                  <a:schemeClr val="tx1"/>
                </a:solidFill>
              </a:rPr>
              <a:t> </a:t>
            </a:r>
            <a:r>
              <a:rPr lang="es-AR" sz="2400" b="1" dirty="0" smtClean="0">
                <a:solidFill>
                  <a:schemeClr val="tx1"/>
                </a:solidFill>
              </a:rPr>
              <a:t>Nicholas </a:t>
            </a:r>
            <a:r>
              <a:rPr lang="es-AR" sz="2400" b="1" dirty="0" err="1" smtClean="0">
                <a:solidFill>
                  <a:schemeClr val="tx1"/>
                </a:solidFill>
              </a:rPr>
              <a:t>Burbules</a:t>
            </a:r>
            <a:r>
              <a:rPr lang="es-AR" sz="2400" b="1" dirty="0" smtClean="0">
                <a:solidFill>
                  <a:schemeClr val="tx1"/>
                </a:solidFill>
              </a:rPr>
              <a:t> (2004</a:t>
            </a:r>
            <a:r>
              <a:rPr lang="es-AR" sz="2000" dirty="0" smtClean="0">
                <a:solidFill>
                  <a:schemeClr val="tx1"/>
                </a:solidFill>
              </a:rPr>
              <a:t>)</a:t>
            </a:r>
          </a:p>
          <a:p>
            <a:endParaRPr lang="es-AR" sz="2000" dirty="0" smtClean="0">
              <a:solidFill>
                <a:schemeClr val="tx1"/>
              </a:solidFill>
            </a:endParaRPr>
          </a:p>
          <a:p>
            <a:endParaRPr lang="es-AR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11" y="941494"/>
            <a:ext cx="11875168" cy="5709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CuadroTexto 4"/>
          <p:cNvSpPr txBox="1"/>
          <p:nvPr/>
        </p:nvSpPr>
        <p:spPr>
          <a:xfrm>
            <a:off x="938464" y="1259549"/>
            <a:ext cx="30800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Espacio en el que las personas gastan tiempo, interactúan y hacen cosas</a:t>
            </a:r>
            <a:endParaRPr lang="es-AR" sz="2000" dirty="0"/>
          </a:p>
        </p:txBody>
      </p:sp>
    </p:spTree>
    <p:extLst>
      <p:ext uri="{BB962C8B-B14F-4D97-AF65-F5344CB8AC3E}">
        <p14:creationId xmlns:p14="http://schemas.microsoft.com/office/powerpoint/2010/main" val="23557650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70645">
            <a:off x="750276" y="716935"/>
            <a:ext cx="9687287" cy="6985972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288758" y="755"/>
            <a:ext cx="11065042" cy="561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/>
              <a:t>Definición de ‘aula virtual’ para la Didáctica y Pedagogía</a:t>
            </a:r>
            <a:endParaRPr lang="es-AR" sz="40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5024498" y="176257"/>
            <a:ext cx="6785700" cy="13234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AR" dirty="0">
              <a:solidFill>
                <a:schemeClr val="tx1"/>
              </a:solidFill>
            </a:endParaRPr>
          </a:p>
          <a:p>
            <a:pPr algn="r"/>
            <a:r>
              <a:rPr lang="es-AR" sz="2000" b="1" dirty="0" smtClean="0">
                <a:solidFill>
                  <a:schemeClr val="tx1"/>
                </a:solidFill>
              </a:rPr>
              <a:t> </a:t>
            </a:r>
            <a:r>
              <a:rPr lang="es-AR" sz="2400" b="1" dirty="0" smtClean="0">
                <a:solidFill>
                  <a:schemeClr val="tx1"/>
                </a:solidFill>
              </a:rPr>
              <a:t>Manuel Área Moreira y Begoña Gros Salvat (2008)</a:t>
            </a:r>
          </a:p>
          <a:p>
            <a:endParaRPr lang="es-AR" sz="2000" dirty="0" smtClean="0">
              <a:solidFill>
                <a:schemeClr val="tx1"/>
              </a:solidFill>
            </a:endParaRPr>
          </a:p>
          <a:p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789107" y="1027134"/>
            <a:ext cx="52859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 smtClean="0"/>
              <a:t>El </a:t>
            </a:r>
            <a:r>
              <a:rPr lang="es-AR" sz="2400" dirty="0"/>
              <a:t>conocimiento y la comprensión de Internet, bancos de información, herramientas para la </a:t>
            </a:r>
            <a:r>
              <a:rPr lang="es-AR" sz="2400" dirty="0" smtClean="0"/>
              <a:t>representación, la participación y el conocimiento compartido.</a:t>
            </a:r>
            <a:endParaRPr lang="es-AR" sz="2400" dirty="0"/>
          </a:p>
        </p:txBody>
      </p:sp>
    </p:spTree>
    <p:extLst>
      <p:ext uri="{BB962C8B-B14F-4D97-AF65-F5344CB8AC3E}">
        <p14:creationId xmlns:p14="http://schemas.microsoft.com/office/powerpoint/2010/main" val="29613826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204537" y="253418"/>
            <a:ext cx="11065042" cy="561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/>
              <a:t>Definición de ‘aula virtual’ para esta investigación</a:t>
            </a:r>
            <a:endParaRPr lang="es-AR" sz="40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204537" y="5226784"/>
            <a:ext cx="115847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sz="2400" dirty="0" smtClean="0"/>
              <a:t>Un </a:t>
            </a:r>
            <a:r>
              <a:rPr lang="es-AR" sz="2400" dirty="0"/>
              <a:t>tipo de entorno virtual en el que habitan prácticas comunicacionales, se comparten recursos y se construye comunidad </a:t>
            </a:r>
            <a:r>
              <a:rPr lang="es-AR" sz="2400" dirty="0" smtClean="0"/>
              <a:t>educativa. </a:t>
            </a:r>
            <a:r>
              <a:rPr lang="es-ES" sz="2400" dirty="0" smtClean="0"/>
              <a:t>Requiere de un espacio, la experiencia de quien lo habita, para convertirlo en espacio social significativo y subjetivo. Moverse en él requiere el desarrollo de ‘competencias’ para la construcción del conocimiento.</a:t>
            </a:r>
            <a:endParaRPr lang="es-AR" sz="24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0"/>
            <a:ext cx="12192000" cy="431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093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36" y="0"/>
            <a:ext cx="11733031" cy="6858000"/>
          </a:xfr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73527" y="186551"/>
            <a:ext cx="11065042" cy="113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/>
              <a:t>Marco teórico para el análisis de las aulas virtuales:</a:t>
            </a:r>
          </a:p>
          <a:p>
            <a:r>
              <a:rPr lang="es-ES" sz="4000" b="1" dirty="0" smtClean="0"/>
              <a:t> Semiótica multimodal (</a:t>
            </a:r>
            <a:r>
              <a:rPr lang="es-ES" sz="4000" b="1" dirty="0" err="1" smtClean="0"/>
              <a:t>Kress</a:t>
            </a:r>
            <a:r>
              <a:rPr lang="es-ES" sz="4000" b="1" dirty="0" smtClean="0"/>
              <a:t> &amp; van </a:t>
            </a:r>
            <a:r>
              <a:rPr lang="es-ES" sz="4000" b="1" dirty="0" err="1" smtClean="0"/>
              <a:t>Leeuwen</a:t>
            </a:r>
            <a:r>
              <a:rPr lang="es-ES" sz="4000" b="1" dirty="0" smtClean="0"/>
              <a:t>, 2010)</a:t>
            </a:r>
          </a:p>
          <a:p>
            <a:r>
              <a:rPr lang="es-ES" sz="4000" b="1" dirty="0" smtClean="0"/>
              <a:t>y Estudios visuales (</a:t>
            </a:r>
            <a:r>
              <a:rPr lang="es-ES" sz="4000" b="1" dirty="0" err="1" smtClean="0"/>
              <a:t>Mieke</a:t>
            </a:r>
            <a:r>
              <a:rPr lang="es-ES" sz="4000" b="1" dirty="0" smtClean="0"/>
              <a:t> </a:t>
            </a:r>
            <a:r>
              <a:rPr lang="es-ES" sz="4000" b="1" dirty="0" err="1" smtClean="0"/>
              <a:t>Bal</a:t>
            </a:r>
            <a:r>
              <a:rPr lang="es-ES" sz="4000" b="1" dirty="0" smtClean="0"/>
              <a:t>, 2004)</a:t>
            </a:r>
            <a:endParaRPr lang="es-AR" sz="4000" b="1" dirty="0"/>
          </a:p>
        </p:txBody>
      </p:sp>
    </p:spTree>
    <p:extLst>
      <p:ext uri="{BB962C8B-B14F-4D97-AF65-F5344CB8AC3E}">
        <p14:creationId xmlns:p14="http://schemas.microsoft.com/office/powerpoint/2010/main" val="983845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327" y="0"/>
            <a:ext cx="8257674" cy="6857999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204537" y="253418"/>
            <a:ext cx="11065042" cy="561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/>
              <a:t>La Mirada</a:t>
            </a:r>
            <a:endParaRPr lang="es-AR" sz="40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1" y="1205070"/>
            <a:ext cx="4114800" cy="5693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s-AR" sz="2800" dirty="0"/>
              <a:t>Es una «construcción cultural», porque </a:t>
            </a:r>
            <a:r>
              <a:rPr lang="es-AR" sz="2800" dirty="0" smtClean="0"/>
              <a:t>se aprende  </a:t>
            </a:r>
            <a:r>
              <a:rPr lang="es-AR" sz="2800" dirty="0"/>
              <a:t>y </a:t>
            </a:r>
            <a:r>
              <a:rPr lang="es-AR" sz="2800" dirty="0" smtClean="0"/>
              <a:t> se cultiva, no es </a:t>
            </a:r>
            <a:r>
              <a:rPr lang="es-AR" sz="2800" dirty="0"/>
              <a:t>simplemente dada por la naturaleza; por consiguiente, tiene una historia que estaría relacionada con la historia de las artes, las tecnologías, los media, y las prácticas sociales de representación y recepción (Mitchell, 2002)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417141" y="5439451"/>
            <a:ext cx="49554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2400" b="1" dirty="0" smtClean="0">
                <a:solidFill>
                  <a:schemeClr val="tx2">
                    <a:lumMod val="25000"/>
                  </a:schemeClr>
                </a:solidFill>
              </a:rPr>
              <a:t>¿Por qué el motociclista está </a:t>
            </a:r>
          </a:p>
          <a:p>
            <a:r>
              <a:rPr lang="es-AR" sz="2400" b="1" dirty="0" smtClean="0">
                <a:solidFill>
                  <a:schemeClr val="tx2">
                    <a:lumMod val="25000"/>
                  </a:schemeClr>
                </a:solidFill>
              </a:rPr>
              <a:t>por ser multado?</a:t>
            </a:r>
            <a:endParaRPr lang="es-AR" sz="2400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3251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204537" y="253418"/>
            <a:ext cx="11065042" cy="561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/>
              <a:t>La visión</a:t>
            </a:r>
            <a:endParaRPr lang="es-AR" sz="4000" b="1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613" y="1106905"/>
            <a:ext cx="9131166" cy="5508886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155032" y="1299410"/>
            <a:ext cx="4499810" cy="4832092"/>
          </a:xfrm>
          <a:prstGeom prst="rect">
            <a:avLst/>
          </a:prstGeom>
          <a:solidFill>
            <a:srgbClr val="06050F"/>
          </a:solidFill>
          <a:ln>
            <a:solidFill>
              <a:schemeClr val="bg1"/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isometricOffAxis1Right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square" rtlCol="0">
            <a:spAutoFit/>
          </a:bodyPr>
          <a:lstStyle/>
          <a:p>
            <a:r>
              <a:rPr lang="es-AR" sz="2800" dirty="0"/>
              <a:t>Acto que necesita de un 'evento visual'.</a:t>
            </a:r>
          </a:p>
          <a:p>
            <a:r>
              <a:rPr lang="es-AR" sz="2800" dirty="0"/>
              <a:t>Compuesto por un objeto (imagen, texto, sonido o música). </a:t>
            </a:r>
          </a:p>
          <a:p>
            <a:r>
              <a:rPr lang="es-AR" sz="2800" dirty="0"/>
              <a:t> Es «impuro» (la mirada siempre se encuentra encuadrada, delimitada y cargada de afectos) </a:t>
            </a:r>
          </a:p>
          <a:p>
            <a:r>
              <a:rPr lang="es-AR" sz="2800" dirty="0"/>
              <a:t> Es «acto cognitivo» (interpreta y clasifica)</a:t>
            </a:r>
          </a:p>
        </p:txBody>
      </p:sp>
      <p:cxnSp>
        <p:nvCxnSpPr>
          <p:cNvPr id="11" name="Conector recto 10"/>
          <p:cNvCxnSpPr/>
          <p:nvPr/>
        </p:nvCxnSpPr>
        <p:spPr>
          <a:xfrm flipV="1">
            <a:off x="204537" y="818147"/>
            <a:ext cx="11149263" cy="24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07954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204537" y="253418"/>
            <a:ext cx="11065042" cy="561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/>
              <a:t>La focalización</a:t>
            </a:r>
            <a:endParaRPr lang="es-AR" sz="40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784" y="879110"/>
            <a:ext cx="7609215" cy="578196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6096" y="852020"/>
            <a:ext cx="446386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 smtClean="0"/>
              <a:t>Relación entre </a:t>
            </a:r>
            <a:r>
              <a:rPr lang="es-AR" sz="2000" dirty="0"/>
              <a:t>la mirada y el lenguaje.</a:t>
            </a:r>
          </a:p>
          <a:p>
            <a:endParaRPr lang="es-AR" sz="2000" dirty="0" smtClean="0"/>
          </a:p>
          <a:p>
            <a:r>
              <a:rPr lang="es-AR" sz="2000" dirty="0" smtClean="0"/>
              <a:t>'Movimiento </a:t>
            </a:r>
            <a:r>
              <a:rPr lang="es-AR" sz="2000" dirty="0"/>
              <a:t>articulatorio' que posibilita que los lectores visualicen (creen imágenes a partir de texto o </a:t>
            </a:r>
            <a:r>
              <a:rPr lang="es-AR" sz="2000" dirty="0" err="1"/>
              <a:t>narrativicen</a:t>
            </a:r>
            <a:r>
              <a:rPr lang="es-AR" sz="2000" dirty="0"/>
              <a:t> imágenes</a:t>
            </a:r>
            <a:r>
              <a:rPr lang="es-AR" sz="2000" dirty="0" smtClean="0"/>
              <a:t>)</a:t>
            </a:r>
          </a:p>
          <a:p>
            <a:endParaRPr lang="es-AR" sz="2000" dirty="0"/>
          </a:p>
          <a:p>
            <a:r>
              <a:rPr lang="es-AR" sz="2000" dirty="0" smtClean="0"/>
              <a:t>La </a:t>
            </a:r>
            <a:r>
              <a:rPr lang="es-AR" sz="2000" dirty="0"/>
              <a:t>visión está </a:t>
            </a:r>
            <a:r>
              <a:rPr lang="es-AR" sz="2000" dirty="0" smtClean="0"/>
              <a:t>delimitada </a:t>
            </a:r>
            <a:r>
              <a:rPr lang="es-AR" sz="2000" dirty="0"/>
              <a:t>por la mirada (que impone un orden </a:t>
            </a:r>
            <a:r>
              <a:rPr lang="es-AR" sz="2000" dirty="0" smtClean="0"/>
              <a:t>condicionado </a:t>
            </a:r>
            <a:r>
              <a:rPr lang="es-AR" sz="2000" dirty="0"/>
              <a:t>por la historia, lo social y cultural de quien </a:t>
            </a:r>
            <a:r>
              <a:rPr lang="es-AR" sz="2000" dirty="0" smtClean="0"/>
              <a:t>mira).</a:t>
            </a:r>
            <a:endParaRPr lang="es-AR" sz="2000" dirty="0"/>
          </a:p>
          <a:p>
            <a:endParaRPr lang="es-AR" sz="2000" dirty="0" smtClean="0"/>
          </a:p>
          <a:p>
            <a:endParaRPr lang="es-AR" sz="2000" dirty="0"/>
          </a:p>
        </p:txBody>
      </p:sp>
      <p:cxnSp>
        <p:nvCxnSpPr>
          <p:cNvPr id="7" name="Conector recto 6"/>
          <p:cNvCxnSpPr/>
          <p:nvPr/>
        </p:nvCxnSpPr>
        <p:spPr>
          <a:xfrm flipV="1">
            <a:off x="204537" y="818147"/>
            <a:ext cx="11149263" cy="24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7633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468</TotalTime>
  <Words>622</Words>
  <Application>Microsoft Office PowerPoint</Application>
  <PresentationFormat>Panorámica</PresentationFormat>
  <Paragraphs>75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Roboto</vt:lpstr>
      <vt:lpstr>Office Theme</vt:lpstr>
      <vt:lpstr>¿De qué hablamos cuando hablamos de ‘aulas virtuales’?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¿De qué hablamos cuando hablamos de ‘aulas virtuales’?</dc:title>
  <dc:creator>Viviana Corina Svensson</dc:creator>
  <cp:lastModifiedBy>VC S</cp:lastModifiedBy>
  <cp:revision>52</cp:revision>
  <dcterms:created xsi:type="dcterms:W3CDTF">2016-05-17T20:15:31Z</dcterms:created>
  <dcterms:modified xsi:type="dcterms:W3CDTF">2017-05-20T00:08:03Z</dcterms:modified>
</cp:coreProperties>
</file>